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75" r:id="rId6"/>
    <p:sldId id="259" r:id="rId7"/>
    <p:sldId id="268" r:id="rId8"/>
    <p:sldId id="269" r:id="rId9"/>
    <p:sldId id="270" r:id="rId10"/>
    <p:sldId id="271" r:id="rId11"/>
    <p:sldId id="273" r:id="rId12"/>
    <p:sldId id="27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1148" autoAdjust="0"/>
  </p:normalViewPr>
  <p:slideViewPr>
    <p:cSldViewPr snapToGrid="0">
      <p:cViewPr varScale="1">
        <p:scale>
          <a:sx n="89" d="100"/>
          <a:sy n="89" d="100"/>
        </p:scale>
        <p:origin x="77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3037A-C219-4459-90AE-3F517C3026D5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58FB6-B5B8-4945-91C7-3010A21AD4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4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경영학과 안은정입니다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영화 관객 수를 회귀분석으로 예측해보았습니다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6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유의성 검정을 진행했습니다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결정계수가 </a:t>
            </a:r>
            <a:r>
              <a:rPr lang="en-US" altLang="ko-KR" dirty="0"/>
              <a:t>38%</a:t>
            </a:r>
            <a:r>
              <a:rPr lang="ko-KR" altLang="en-US" dirty="0"/>
              <a:t>밖에 나오지 않아</a:t>
            </a:r>
            <a:r>
              <a:rPr lang="en-US" altLang="ko-KR" dirty="0"/>
              <a:t>, </a:t>
            </a:r>
            <a:r>
              <a:rPr lang="ko-KR" altLang="en-US" dirty="0"/>
              <a:t>이 모델은 유용성이 매우 낮은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그래도 해석을 해보자면 </a:t>
            </a:r>
            <a:endParaRPr lang="en-US" altLang="ko-KR" dirty="0"/>
          </a:p>
          <a:p>
            <a:r>
              <a:rPr lang="en-US" altLang="ko-KR" dirty="0"/>
              <a:t>1. positive</a:t>
            </a:r>
            <a:r>
              <a:rPr lang="ko-KR" altLang="en-US" dirty="0"/>
              <a:t>변수 설명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time: </a:t>
            </a:r>
            <a:r>
              <a:rPr lang="ko-KR" altLang="en-US" dirty="0"/>
              <a:t>상영시간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en-US" altLang="ko-KR" dirty="0" err="1"/>
              <a:t>dir_prev_bfnum</a:t>
            </a:r>
            <a:r>
              <a:rPr lang="en-US" altLang="ko-KR" dirty="0"/>
              <a:t>: </a:t>
            </a:r>
            <a:r>
              <a:rPr lang="ko-KR" altLang="en-US" dirty="0"/>
              <a:t>감독이 이전에 제작했던 영화의 관객수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en-US" altLang="ko-KR" dirty="0" err="1"/>
              <a:t>num_staff</a:t>
            </a:r>
            <a:r>
              <a:rPr lang="en-US" altLang="ko-KR" dirty="0"/>
              <a:t> : </a:t>
            </a:r>
            <a:r>
              <a:rPr lang="ko-KR" altLang="en-US" dirty="0"/>
              <a:t>스태프들의 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 err="1"/>
              <a:t>느와르</a:t>
            </a:r>
            <a:endParaRPr lang="ko-KR" altLang="en-US" dirty="0"/>
          </a:p>
          <a:p>
            <a:r>
              <a:rPr lang="en-US" altLang="ko-KR" dirty="0"/>
              <a:t>2. negative </a:t>
            </a:r>
            <a:r>
              <a:rPr lang="ko-KR" altLang="en-US" dirty="0"/>
              <a:t>변수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없음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나머지는 </a:t>
            </a:r>
            <a:r>
              <a:rPr lang="en-US" altLang="ko-KR" dirty="0"/>
              <a:t>p-value</a:t>
            </a:r>
            <a:r>
              <a:rPr lang="ko-KR" altLang="en-US" dirty="0"/>
              <a:t>가 </a:t>
            </a:r>
            <a:r>
              <a:rPr lang="en-US" altLang="ko-KR" dirty="0"/>
              <a:t>0.05</a:t>
            </a:r>
            <a:r>
              <a:rPr lang="ko-KR" altLang="en-US" dirty="0"/>
              <a:t>를 넘어 유의하지 않습니다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50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해설</a:t>
            </a:r>
          </a:p>
          <a:p>
            <a:r>
              <a:rPr lang="en-US" altLang="ko-KR" dirty="0"/>
              <a:t>Test Set</a:t>
            </a:r>
            <a:r>
              <a:rPr lang="ko-KR" altLang="en-US" dirty="0"/>
              <a:t>에서 해당 예측모델의 </a:t>
            </a:r>
            <a:r>
              <a:rPr lang="en-US" altLang="ko-KR" dirty="0"/>
              <a:t>R- square</a:t>
            </a:r>
            <a:r>
              <a:rPr lang="ko-KR" altLang="en-US" dirty="0"/>
              <a:t>가 </a:t>
            </a:r>
            <a:r>
              <a:rPr lang="en-US" altLang="ko-KR" dirty="0"/>
              <a:t>-0.4</a:t>
            </a:r>
            <a:r>
              <a:rPr lang="ko-KR" altLang="en-US" dirty="0"/>
              <a:t>이고</a:t>
            </a:r>
            <a:r>
              <a:rPr lang="en-US" altLang="ko-KR" dirty="0"/>
              <a:t>, RMSE</a:t>
            </a:r>
            <a:r>
              <a:rPr lang="ko-KR" altLang="en-US" dirty="0"/>
              <a:t>가 </a:t>
            </a:r>
            <a:r>
              <a:rPr lang="en-US" altLang="ko-KR" dirty="0"/>
              <a:t>1,300,000</a:t>
            </a:r>
            <a:r>
              <a:rPr lang="ko-KR" altLang="en-US" dirty="0"/>
              <a:t>이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이 모델은 성능이 좋지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성능이 나온 것에 대해 해설을 해보자면</a:t>
            </a:r>
            <a:r>
              <a:rPr lang="en-US" altLang="ko-KR" dirty="0"/>
              <a:t>,</a:t>
            </a:r>
            <a:r>
              <a:rPr lang="ko-KR" altLang="en-US" dirty="0"/>
              <a:t> 우선 데이터의 양이 </a:t>
            </a:r>
            <a:r>
              <a:rPr lang="en-US" altLang="ko-KR" dirty="0"/>
              <a:t>600</a:t>
            </a:r>
            <a:r>
              <a:rPr lang="ko-KR" altLang="en-US" dirty="0"/>
              <a:t>개밖에 되지 않아 예측을 하기에 데이터가 충분하지 않았습니다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영화 관객 수는 매우 비뚤어진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skewed </a:t>
            </a:r>
            <a:r>
              <a:rPr lang="ko-KR" altLang="en-US" dirty="0"/>
              <a:t>되어 있습니다</a:t>
            </a:r>
            <a:r>
              <a:rPr lang="en-US" altLang="ko-KR" dirty="0"/>
              <a:t>. </a:t>
            </a:r>
            <a:r>
              <a:rPr lang="ko-KR" altLang="en-US" dirty="0"/>
              <a:t>일부 영화는 엄청난 인기를 얻어 수백만 명 이상의 관객을 유치하기도 하지만</a:t>
            </a:r>
            <a:r>
              <a:rPr lang="en-US" altLang="ko-KR" dirty="0"/>
              <a:t>, </a:t>
            </a:r>
            <a:r>
              <a:rPr lang="ko-KR" altLang="en-US" dirty="0"/>
              <a:t>대부분의 영화는 상대적으로 적은 관객 수를 보입니다</a:t>
            </a:r>
            <a:r>
              <a:rPr lang="en-US" altLang="ko-KR" dirty="0"/>
              <a:t>. </a:t>
            </a:r>
            <a:r>
              <a:rPr lang="ko-KR" altLang="en-US" dirty="0"/>
              <a:t>이러한 분포일 경우 전체 데이터에 이상치가 포함될 가능성이 높은데</a:t>
            </a:r>
            <a:r>
              <a:rPr lang="en-US" altLang="ko-KR" dirty="0"/>
              <a:t>, </a:t>
            </a:r>
            <a:r>
              <a:rPr lang="ko-KR" altLang="en-US" dirty="0"/>
              <a:t>저는 이상치를 처리하지 않았기에 이러한 결과가 나온 것 같습니다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 RMSE</a:t>
            </a:r>
            <a:r>
              <a:rPr lang="ko-KR" altLang="en-US" dirty="0"/>
              <a:t>가 이러한 결과가 나온 것은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train</a:t>
            </a:r>
            <a:r>
              <a:rPr lang="ko-KR" altLang="en-US" dirty="0"/>
              <a:t>의 영화 관객 수의 폭이 정말 넓었기에 이러한 값이 나온 것이라고 예상했습니다</a:t>
            </a:r>
            <a:r>
              <a:rPr lang="en-US" altLang="ko-KR" dirty="0"/>
              <a:t>. </a:t>
            </a:r>
            <a:r>
              <a:rPr lang="ko-KR" altLang="en-US" dirty="0"/>
              <a:t>마지막으로 아쉬운 점은 영화감독이 누구인지에 따라 영화 관객 수가 변한다고 생각하여 영화감독도 더미변수로 변환하여 진행하려고 했으나 컬럼수가 너무 많아져 분석을 진행하는 것에 어려움을 느껴 위의 모델링 과정에서는 제외했습니다</a:t>
            </a:r>
            <a:r>
              <a:rPr lang="en-US" altLang="ko-KR" dirty="0"/>
              <a:t>. </a:t>
            </a:r>
            <a:r>
              <a:rPr lang="ko-KR" altLang="en-US" dirty="0"/>
              <a:t>다음에 진행할 때는 영화감독도 함께 넣어 회귀분석이 아닌 다른 모델로 진행하면 더 나은 결과가 나오지 않을까 생각했습니다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053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62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감독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상영등급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스태프 수 등의 정보로 영화 관객 수를 예측하는 모델을 만들고자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이러한 변수들이 영화 관객 수에 긍정적인 영향을 미친다면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영화를 제작할 때 고려해서 만들면 계획적인 영화 제작에 도움이 될 것 같아 분석을 진행합니다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1.title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영화 제목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distributor: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배급사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genre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영화 장르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release_time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개봉일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time: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상영시간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screening_rat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상영등급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director: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감독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dir_prev_bfnum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해당 감독이 영화를 만들기 전 제작에 참여한 영화에서의 평균 관객수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dir_prev_num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해당 감독이 영화를 만들기 전 제작에 참여한 영화의 개수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num_staff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스태프 수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num_actor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배우 수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box_off_num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관객 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-&gt; 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변수로 두었습니다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endParaRPr lang="ko-KR" alt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3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전처리를 진행해주었습니다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찾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dir_prev_bfnum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있는 것을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알게되었습니다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감독이 이전에 제작에 참여한 적이 없다는 뜻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-&gt;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집어 넣었습니다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release_time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objec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나와있는데 저는 이것을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datetime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바꿔주고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year, month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컬럼을 만들어 데이터의 마지막에 추가해주었습니다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98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종속변수와의 상관관계를 살펴보면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넘는 것이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num_staff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밖에 없었습니다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음의 상관관계도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year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유일하게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-0.0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음의 상관관계가 있다고 볼 수 없습니다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scatterplot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그려보았는데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scatterplot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보았을 때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영화 관객의 수와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num_staff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상관관계를 갖고 있지 않는 것처럼 보입니다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-0.0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나왔던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year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관객수에 영향을 미치지 않는 것을 다시 한번 확인 해 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07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관객 수에는 장르가 관련이 있다고 생각하기에 장르별 차이를 탐색 해보았습니다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##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뮤지컬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서스펜스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애니메이션의 관객수는 상대적으로 적습니다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느와르와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액션 장르를 많이 보는 것을 알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오른쪽 그래프는 감독이 이전에 참여한 제작 개수와 장르의 관계를 나타낸 그래프인데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만드는 것에 난이도가 높은 액션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느와르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SF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영화를 제작하기 전 제작에 참여한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갯수가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높을 것 같았는데 예상이 맞았고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뮤지컬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애니메이션은 제작에 처음 참여한 감독이 많았습니다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왼쪽과 오른쪽의 그래프를 보아 새로운 신입감독이 제작을 하는 것은 관객수가 적은 것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33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감독이 누구인지에 따라 영화 관객의 수가 변한다고 생각하여 이러한 탐색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(ppt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가리키며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진행해보았습니다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감독의 유효한 값은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400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개가 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다 비교하는 것은 어려움이 있어 저는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누적관객수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상위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명의 감독만 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관객수 상위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감독들이 만든 영화는 전체적으로 관객수가 많았습니다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같은 감독임에도 관객수가 많은 영화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아닌 영화가 있기에 큰 상관관계는 있다고 할 수 없습니다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74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생각했을 때 장르가 영화관객수에 영향이 있다고 생각하여 범주형 데이터인 </a:t>
            </a:r>
            <a:r>
              <a:rPr lang="en-US" altLang="ko-KR" dirty="0"/>
              <a:t>＇genre＇</a:t>
            </a:r>
            <a:r>
              <a:rPr lang="ko-KR" altLang="en-US" dirty="0"/>
              <a:t>를 </a:t>
            </a:r>
            <a:r>
              <a:rPr lang="ko-KR" altLang="en-US" dirty="0" err="1"/>
              <a:t>드랍하지</a:t>
            </a:r>
            <a:r>
              <a:rPr lang="ko-KR" altLang="en-US" dirty="0"/>
              <a:t> 않고</a:t>
            </a:r>
            <a:r>
              <a:rPr lang="en-US" altLang="ko-KR" dirty="0"/>
              <a:t>, </a:t>
            </a:r>
            <a:r>
              <a:rPr lang="ko-KR" altLang="en-US" dirty="0"/>
              <a:t>더미변수로 전환해주었습니다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11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수치형변수중</a:t>
            </a:r>
            <a:r>
              <a:rPr lang="ko-KR" altLang="en-US" dirty="0"/>
              <a:t> 더미변수인 </a:t>
            </a:r>
            <a:r>
              <a:rPr lang="en-US" altLang="ko-KR" dirty="0"/>
              <a:t>genre</a:t>
            </a:r>
            <a:r>
              <a:rPr lang="ko-KR" altLang="en-US" dirty="0"/>
              <a:t>를 제외하고 스케일링을 진행해주었습니다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training</a:t>
            </a:r>
            <a:r>
              <a:rPr lang="ko-KR" altLang="en-US" dirty="0"/>
              <a:t>과 </a:t>
            </a:r>
            <a:r>
              <a:rPr lang="en-US" altLang="ko-KR" dirty="0"/>
              <a:t>test set</a:t>
            </a:r>
            <a:r>
              <a:rPr lang="ko-KR" altLang="en-US" dirty="0"/>
              <a:t>으로 나누고 </a:t>
            </a:r>
            <a:r>
              <a:rPr lang="ko-KR" altLang="en-US" dirty="0" err="1"/>
              <a:t>다중공선성을</a:t>
            </a:r>
            <a:r>
              <a:rPr lang="ko-KR" altLang="en-US" dirty="0"/>
              <a:t> 판단해주었습니다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vif</a:t>
            </a:r>
            <a:r>
              <a:rPr lang="ko-KR" altLang="en-US" dirty="0"/>
              <a:t>값을 확인해보면 모든 변수의 </a:t>
            </a:r>
            <a:r>
              <a:rPr lang="en-US" altLang="ko-KR" dirty="0" err="1"/>
              <a:t>vif</a:t>
            </a:r>
            <a:r>
              <a:rPr lang="ko-KR" altLang="en-US" dirty="0"/>
              <a:t>값이 다 </a:t>
            </a:r>
            <a:r>
              <a:rPr lang="en-US" altLang="ko-KR" dirty="0"/>
              <a:t>10</a:t>
            </a:r>
            <a:r>
              <a:rPr lang="ko-KR" altLang="en-US" dirty="0"/>
              <a:t>이하입니다</a:t>
            </a:r>
            <a:r>
              <a:rPr lang="en-US" altLang="ko-KR" dirty="0"/>
              <a:t>. </a:t>
            </a:r>
            <a:r>
              <a:rPr lang="ko-KR" altLang="en-US" dirty="0"/>
              <a:t>따라서 모든 </a:t>
            </a:r>
            <a:r>
              <a:rPr lang="en-US" altLang="ko-KR" dirty="0"/>
              <a:t>feature</a:t>
            </a:r>
            <a:r>
              <a:rPr lang="ko-KR" altLang="en-US" dirty="0"/>
              <a:t>를 활용하여 회귀 모델링을 진행해주었습니다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6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회귀계수를 구하고 그를 시각화 해보았습니다</a:t>
            </a:r>
            <a:r>
              <a:rPr lang="en-US" altLang="ko-KR" dirty="0"/>
              <a:t>.  </a:t>
            </a:r>
          </a:p>
          <a:p>
            <a:r>
              <a:rPr lang="en-US" altLang="ko-KR" dirty="0" err="1"/>
              <a:t>Num_staff</a:t>
            </a:r>
            <a:r>
              <a:rPr lang="ko-KR" altLang="en-US" dirty="0"/>
              <a:t>의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회귀계수의 크기가 가장 컸는데 이는 해당 독립변수가 종속변수에 미치는 영향이 크다고 볼 수 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58FB6-B5B8-4945-91C7-3010A21AD4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5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0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7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5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5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5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78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3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86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 spc="9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 descr="오버헤드 프로젝터">
            <a:extLst>
              <a:ext uri="{FF2B5EF4-FFF2-40B4-BE49-F238E27FC236}">
                <a16:creationId xmlns:a16="http://schemas.microsoft.com/office/drawing/2014/main" id="{4E483B58-5720-8278-29EE-B6275BCDE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F2215F-F7A7-5591-A619-E756D2D5E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729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ko-KR" altLang="en-US">
                <a:solidFill>
                  <a:srgbClr val="FFFFFF"/>
                </a:solidFill>
              </a:rPr>
              <a:t>영화 관객 수 예측하기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24BA80-4A82-63FD-8FCB-AEBFF0429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1727" y="5253051"/>
            <a:ext cx="4892949" cy="812923"/>
          </a:xfrm>
        </p:spPr>
        <p:txBody>
          <a:bodyPr anchor="t">
            <a:normAutofit/>
          </a:bodyPr>
          <a:lstStyle/>
          <a:p>
            <a:pPr algn="r"/>
            <a:r>
              <a:rPr lang="ko-KR" altLang="en-US" dirty="0">
                <a:solidFill>
                  <a:srgbClr val="FFFFFF"/>
                </a:solidFill>
              </a:rPr>
              <a:t>경영학과 </a:t>
            </a:r>
            <a:r>
              <a:rPr lang="en-US" altLang="ko-KR" dirty="0">
                <a:solidFill>
                  <a:srgbClr val="FFFFFF"/>
                </a:solidFill>
              </a:rPr>
              <a:t>2019111139 </a:t>
            </a:r>
            <a:r>
              <a:rPr lang="ko-KR" altLang="en-US" dirty="0">
                <a:solidFill>
                  <a:srgbClr val="FFFFFF"/>
                </a:solidFill>
              </a:rPr>
              <a:t>안은정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61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/>
              <a:pPr>
                <a:spcAft>
                  <a:spcPts val="600"/>
                </a:spcAft>
              </a:pPr>
              <a:t>4/18/2023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911477-7E8B-D409-AE8B-F42555A4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914400"/>
            <a:ext cx="4766661" cy="1852323"/>
          </a:xfrm>
        </p:spPr>
        <p:txBody>
          <a:bodyPr>
            <a:normAutofit/>
          </a:bodyPr>
          <a:lstStyle/>
          <a:p>
            <a:r>
              <a:rPr lang="ko-KR" altLang="en-US" dirty="0"/>
              <a:t>유의성 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5FAC21-4D72-44E2-0744-8179FDB5A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5" t="1042" b="1"/>
          <a:stretch/>
        </p:blipFill>
        <p:spPr>
          <a:xfrm>
            <a:off x="5765006" y="192881"/>
            <a:ext cx="5095237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8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/>
              <a:pPr>
                <a:spcAft>
                  <a:spcPts val="600"/>
                </a:spcAft>
              </a:pPr>
              <a:t>4/18/2023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911477-7E8B-D409-AE8B-F42555A4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509" y="463841"/>
            <a:ext cx="4766661" cy="1852323"/>
          </a:xfrm>
        </p:spPr>
        <p:txBody>
          <a:bodyPr>
            <a:normAutofit/>
          </a:bodyPr>
          <a:lstStyle/>
          <a:p>
            <a:r>
              <a:rPr lang="ko-KR" altLang="en-US" dirty="0"/>
              <a:t>모델의 시각화 및 </a:t>
            </a:r>
            <a:br>
              <a:rPr lang="en-US" altLang="ko-KR" dirty="0"/>
            </a:br>
            <a:r>
              <a:rPr lang="ko-KR" altLang="en-US" dirty="0"/>
              <a:t>성능평가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D4A75B-47A9-B6C9-B7C5-CAC073B1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2" y="674050"/>
            <a:ext cx="6883754" cy="5499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9922F8-FAE7-DFD4-F81A-459F81BE2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170" y="2499081"/>
            <a:ext cx="3943553" cy="3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4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BA6C6-20CF-AEB0-E383-031E543D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56" y="2536032"/>
            <a:ext cx="10363200" cy="1187570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1D4CB8-EE2D-8CE5-5CDD-D0D653BBED45}"/>
              </a:ext>
            </a:extLst>
          </p:cNvPr>
          <p:cNvSpPr/>
          <p:nvPr/>
        </p:nvSpPr>
        <p:spPr>
          <a:xfrm>
            <a:off x="10160812" y="5910683"/>
            <a:ext cx="972922" cy="5852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3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1477-7E8B-D409-AE8B-F42555A4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914400"/>
            <a:ext cx="4766661" cy="1852323"/>
          </a:xfrm>
        </p:spPr>
        <p:txBody>
          <a:bodyPr>
            <a:normAutofit/>
          </a:bodyPr>
          <a:lstStyle/>
          <a:p>
            <a:r>
              <a:rPr lang="ko-KR" altLang="en-US" dirty="0"/>
              <a:t>문제정의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2CED0-5D5F-9EB8-74D0-B0C3D50E0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766661" cy="3088461"/>
          </a:xfrm>
        </p:spPr>
        <p:txBody>
          <a:bodyPr>
            <a:normAutofit/>
          </a:bodyPr>
          <a:lstStyle/>
          <a:p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상영등급</a:t>
            </a:r>
            <a:r>
              <a:rPr lang="en-US" altLang="ko-KR" dirty="0"/>
              <a:t>, </a:t>
            </a:r>
            <a:r>
              <a:rPr lang="ko-KR" altLang="en-US" dirty="0"/>
              <a:t>스태프 수 등의 정보로 영화 관객 수를 예측하는 모델을 만들고자 함</a:t>
            </a:r>
            <a:endParaRPr lang="en-US" altLang="ko-KR" dirty="0"/>
          </a:p>
          <a:p>
            <a:r>
              <a:rPr lang="en-US" altLang="ko-KR" dirty="0"/>
              <a:t>Y: </a:t>
            </a:r>
            <a:r>
              <a:rPr lang="en-US" altLang="ko-KR" dirty="0" err="1"/>
              <a:t>box_off_num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35EB53C-CE39-C16A-E173-41419F1D0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" b="6"/>
          <a:stretch/>
        </p:blipFill>
        <p:spPr>
          <a:xfrm>
            <a:off x="6510938" y="1009650"/>
            <a:ext cx="5681061" cy="4656484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632A3E0-2A61-F0C4-484F-0BAC44C65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7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1477-7E8B-D409-AE8B-F42555A4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914400"/>
            <a:ext cx="4766661" cy="185232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07B43B4-C9B9-9856-A7B7-C76E5450DEF5}"/>
              </a:ext>
            </a:extLst>
          </p:cNvPr>
          <p:cNvSpPr/>
          <p:nvPr/>
        </p:nvSpPr>
        <p:spPr>
          <a:xfrm>
            <a:off x="5688915" y="2766723"/>
            <a:ext cx="1078707" cy="735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EDD42B-4ED4-EC66-DC83-B24C0F59B5E5}"/>
              </a:ext>
            </a:extLst>
          </p:cNvPr>
          <p:cNvGrpSpPr/>
          <p:nvPr/>
        </p:nvGrpSpPr>
        <p:grpSpPr>
          <a:xfrm>
            <a:off x="483355" y="1671637"/>
            <a:ext cx="4474265" cy="2757489"/>
            <a:chOff x="819149" y="1769592"/>
            <a:chExt cx="4474265" cy="27574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CC4A11-85D5-4E0E-7178-8D9FB40BA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956" b="4923"/>
            <a:stretch/>
          </p:blipFill>
          <p:spPr>
            <a:xfrm>
              <a:off x="819149" y="1769592"/>
              <a:ext cx="4395788" cy="2714625"/>
            </a:xfrm>
            <a:prstGeom prst="rect">
              <a:avLst/>
            </a:prstGeom>
            <a:noFill/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F25BA4E-6224-9D8B-77ED-96B98E61FE2B}"/>
                </a:ext>
              </a:extLst>
            </p:cNvPr>
            <p:cNvSpPr/>
            <p:nvPr/>
          </p:nvSpPr>
          <p:spPr>
            <a:xfrm>
              <a:off x="897625" y="1769593"/>
              <a:ext cx="4395789" cy="2757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D2F569-EB82-332E-43D1-30DE7FE175FD}"/>
              </a:ext>
            </a:extLst>
          </p:cNvPr>
          <p:cNvGrpSpPr/>
          <p:nvPr/>
        </p:nvGrpSpPr>
        <p:grpSpPr>
          <a:xfrm>
            <a:off x="7180785" y="1566333"/>
            <a:ext cx="4527860" cy="2968098"/>
            <a:chOff x="7116672" y="1577047"/>
            <a:chExt cx="4527860" cy="296809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EDD656-700E-593D-129C-EF0049DBE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248" b="1"/>
            <a:stretch/>
          </p:blipFill>
          <p:spPr>
            <a:xfrm>
              <a:off x="7116672" y="1577047"/>
              <a:ext cx="4511083" cy="2968098"/>
            </a:xfrm>
            <a:prstGeom prst="rect">
              <a:avLst/>
            </a:prstGeom>
            <a:noFill/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C65390C-8DB0-3A06-3218-200CD50D28D9}"/>
                </a:ext>
              </a:extLst>
            </p:cNvPr>
            <p:cNvSpPr/>
            <p:nvPr/>
          </p:nvSpPr>
          <p:spPr>
            <a:xfrm>
              <a:off x="7248743" y="1586572"/>
              <a:ext cx="4395789" cy="2856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0997E5-7CDD-E8E8-2335-49B04B23811E}"/>
              </a:ext>
            </a:extLst>
          </p:cNvPr>
          <p:cNvGrpSpPr/>
          <p:nvPr/>
        </p:nvGrpSpPr>
        <p:grpSpPr>
          <a:xfrm>
            <a:off x="82319" y="4707614"/>
            <a:ext cx="6910737" cy="1263715"/>
            <a:chOff x="53744" y="5275197"/>
            <a:chExt cx="6910737" cy="126371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2FBABA4-DCD6-E049-E413-6DE26A0C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180" y="5275197"/>
              <a:ext cx="6839301" cy="126371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6C213F-0890-1EAA-0DA7-76A52F69230C}"/>
                </a:ext>
              </a:extLst>
            </p:cNvPr>
            <p:cNvSpPr/>
            <p:nvPr/>
          </p:nvSpPr>
          <p:spPr>
            <a:xfrm>
              <a:off x="53744" y="5275197"/>
              <a:ext cx="6839301" cy="11791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B022B39-F4F0-18D2-77CE-900705850F19}"/>
              </a:ext>
            </a:extLst>
          </p:cNvPr>
          <p:cNvSpPr/>
          <p:nvPr/>
        </p:nvSpPr>
        <p:spPr>
          <a:xfrm>
            <a:off x="7591769" y="4877509"/>
            <a:ext cx="1078707" cy="735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7D9041-6CD4-D9CD-2B15-BA852EC643F9}"/>
              </a:ext>
            </a:extLst>
          </p:cNvPr>
          <p:cNvGrpSpPr/>
          <p:nvPr/>
        </p:nvGrpSpPr>
        <p:grpSpPr>
          <a:xfrm>
            <a:off x="9329739" y="4543956"/>
            <a:ext cx="904442" cy="2527265"/>
            <a:chOff x="9644063" y="4400548"/>
            <a:chExt cx="904442" cy="252726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B487FF-A60E-CEED-626B-91B308A6D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9443" t="314" r="-838" b="19779"/>
            <a:stretch/>
          </p:blipFill>
          <p:spPr>
            <a:xfrm>
              <a:off x="9747408" y="4400549"/>
              <a:ext cx="801097" cy="2425533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2F78128-1045-FC58-B4ED-6EC95C245482}"/>
                </a:ext>
              </a:extLst>
            </p:cNvPr>
            <p:cNvSpPr/>
            <p:nvPr/>
          </p:nvSpPr>
          <p:spPr>
            <a:xfrm>
              <a:off x="9644063" y="4400548"/>
              <a:ext cx="904442" cy="25272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01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C926C-4FF7-BB34-B945-A2A4D24C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6171"/>
            <a:ext cx="10363200" cy="1187570"/>
          </a:xfrm>
        </p:spPr>
        <p:txBody>
          <a:bodyPr/>
          <a:lstStyle/>
          <a:p>
            <a:r>
              <a:rPr lang="ko-KR" altLang="en-US" dirty="0"/>
              <a:t>종속</a:t>
            </a:r>
            <a:r>
              <a:rPr lang="en-US" altLang="ko-KR" dirty="0"/>
              <a:t>, </a:t>
            </a:r>
            <a:r>
              <a:rPr lang="ko-KR" altLang="en-US" dirty="0"/>
              <a:t>독립변수 탐색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A524C2-E909-19DD-59C0-5A95C03AFBA4}"/>
              </a:ext>
            </a:extLst>
          </p:cNvPr>
          <p:cNvGrpSpPr/>
          <p:nvPr/>
        </p:nvGrpSpPr>
        <p:grpSpPr>
          <a:xfrm>
            <a:off x="0" y="1753273"/>
            <a:ext cx="7050385" cy="4680191"/>
            <a:chOff x="2556520" y="1746129"/>
            <a:chExt cx="7050385" cy="468019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474308E-759A-52C3-8700-038CF40B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108" y="1746129"/>
              <a:ext cx="5778797" cy="46801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38D1D7-E5E3-9516-0254-B38A314DDD53}"/>
                </a:ext>
              </a:extLst>
            </p:cNvPr>
            <p:cNvSpPr txBox="1"/>
            <p:nvPr/>
          </p:nvSpPr>
          <p:spPr>
            <a:xfrm>
              <a:off x="2556520" y="4187309"/>
              <a:ext cx="254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종속변수</a:t>
              </a:r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96C4C5C4-0D5A-50E1-507E-5ADD861C1CA1}"/>
                </a:ext>
              </a:extLst>
            </p:cNvPr>
            <p:cNvCxnSpPr/>
            <p:nvPr/>
          </p:nvCxnSpPr>
          <p:spPr>
            <a:xfrm>
              <a:off x="3550444" y="4371975"/>
              <a:ext cx="607219" cy="50720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0414CD-A73D-BE31-C782-14FB26BBB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574" y="157264"/>
            <a:ext cx="3821426" cy="30148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37049E2-DB1D-3D07-C7FC-D6485F4BF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230" y="3257549"/>
            <a:ext cx="4135218" cy="31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7CA19-3315-FB8D-3E28-781B58DAA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22" y="2609346"/>
            <a:ext cx="3293270" cy="1899385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r>
              <a:rPr lang="ko-KR" altLang="en-US" dirty="0"/>
              <a:t>장르가 무엇인지에 따라 영화 관객의 수가 변한다고 생각하여 탐색 진행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8AD58E-83F4-6545-11E5-09D4E665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98" y="152232"/>
            <a:ext cx="4908802" cy="6610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912E63-C308-4DAB-9643-0812D680D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984" y="171281"/>
            <a:ext cx="4667490" cy="65916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1B6C53-2D60-23C4-D700-491F7E6F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78681"/>
            <a:ext cx="10363200" cy="1187570"/>
          </a:xfrm>
        </p:spPr>
        <p:txBody>
          <a:bodyPr/>
          <a:lstStyle/>
          <a:p>
            <a:r>
              <a:rPr lang="ko-KR" altLang="en-US" dirty="0" err="1"/>
              <a:t>문자형인</a:t>
            </a:r>
            <a:r>
              <a:rPr lang="ko-KR" altLang="en-US" dirty="0"/>
              <a:t> 장르 </a:t>
            </a:r>
            <a:br>
              <a:rPr lang="en-US" altLang="ko-KR" dirty="0"/>
            </a:br>
            <a:r>
              <a:rPr lang="ko-KR" altLang="en-US" dirty="0"/>
              <a:t>차이 탐색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48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7CA19-3315-FB8D-3E28-781B58DAA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22" y="2609346"/>
            <a:ext cx="3293270" cy="1899385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r>
              <a:rPr lang="ko-KR" altLang="en-US" dirty="0"/>
              <a:t>감독이 누구인지에 따라 영화 관객의 수가 변한다고 생각하여 탐색 진행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1B6C53-2D60-23C4-D700-491F7E6F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71537"/>
            <a:ext cx="10363200" cy="1187570"/>
          </a:xfrm>
        </p:spPr>
        <p:txBody>
          <a:bodyPr/>
          <a:lstStyle/>
          <a:p>
            <a:r>
              <a:rPr lang="ko-KR" altLang="en-US" dirty="0" err="1"/>
              <a:t>문자형인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감독 </a:t>
            </a:r>
            <a:br>
              <a:rPr lang="en-US" altLang="ko-KR" dirty="0"/>
            </a:br>
            <a:r>
              <a:rPr lang="ko-KR" altLang="en-US" dirty="0"/>
              <a:t>차이 탐색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E42E95-2716-49EE-2446-5D7F2A62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42" y="0"/>
            <a:ext cx="6272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4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1477-7E8B-D409-AE8B-F42555A4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914400"/>
            <a:ext cx="4766661" cy="1852323"/>
          </a:xfrm>
        </p:spPr>
        <p:txBody>
          <a:bodyPr>
            <a:normAutofit/>
          </a:bodyPr>
          <a:lstStyle/>
          <a:p>
            <a:r>
              <a:rPr lang="ko-KR" altLang="en-US" dirty="0"/>
              <a:t>모델링 전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/>
              <a:pPr>
                <a:spcAft>
                  <a:spcPts val="600"/>
                </a:spcAft>
              </a:pPr>
              <a:t>4/18/2023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D5554C-B73E-9331-F9D2-C7755729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00" y="1713081"/>
            <a:ext cx="9766802" cy="47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/>
              <a:pPr>
                <a:spcAft>
                  <a:spcPts val="600"/>
                </a:spcAft>
              </a:pPr>
              <a:t>4/18/2023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F3E529-AED7-4259-3751-571D3F4F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00" y="914400"/>
            <a:ext cx="7899806" cy="51691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911477-7E8B-D409-AE8B-F42555A4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914400"/>
            <a:ext cx="4766661" cy="185232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다중공선성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399935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/>
              <a:pPr>
                <a:spcAft>
                  <a:spcPts val="600"/>
                </a:spcAft>
              </a:pPr>
              <a:t>4/18/2023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911477-7E8B-D409-AE8B-F42555A4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914400"/>
            <a:ext cx="4766661" cy="1852323"/>
          </a:xfrm>
        </p:spPr>
        <p:txBody>
          <a:bodyPr>
            <a:normAutofit/>
          </a:bodyPr>
          <a:lstStyle/>
          <a:p>
            <a:r>
              <a:rPr lang="ko-KR" altLang="en-US" dirty="0"/>
              <a:t>회귀모델링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DA0C2-C977-C9BD-AD77-1833E70CC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" t="1936" r="766" b="4674"/>
          <a:stretch/>
        </p:blipFill>
        <p:spPr>
          <a:xfrm>
            <a:off x="3655828" y="992981"/>
            <a:ext cx="6686551" cy="51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362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242941"/>
      </a:dk2>
      <a:lt2>
        <a:srgbClr val="E2E5E8"/>
      </a:lt2>
      <a:accent1>
        <a:srgbClr val="C38D4D"/>
      </a:accent1>
      <a:accent2>
        <a:srgbClr val="A9A538"/>
      </a:accent2>
      <a:accent3>
        <a:srgbClr val="86AE44"/>
      </a:accent3>
      <a:accent4>
        <a:srgbClr val="53B13B"/>
      </a:accent4>
      <a:accent5>
        <a:srgbClr val="48B65F"/>
      </a:accent5>
      <a:accent6>
        <a:srgbClr val="3BB185"/>
      </a:accent6>
      <a:hlink>
        <a:srgbClr val="3F79BF"/>
      </a:hlink>
      <a:folHlink>
        <a:srgbClr val="7F7F7F"/>
      </a:folHlink>
    </a:clrScheme>
    <a:fontScheme name="grandview display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394</TotalTime>
  <Words>890</Words>
  <Application>Microsoft Office PowerPoint</Application>
  <PresentationFormat>와이드스크린</PresentationFormat>
  <Paragraphs>96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-apple-system</vt:lpstr>
      <vt:lpstr>Helvetica Neue</vt:lpstr>
      <vt:lpstr>Microsoft GothicNeo</vt:lpstr>
      <vt:lpstr>Microsoft GothicNeo Light</vt:lpstr>
      <vt:lpstr>맑은 고딕</vt:lpstr>
      <vt:lpstr>Arial</vt:lpstr>
      <vt:lpstr>DashVTI</vt:lpstr>
      <vt:lpstr>영화 관객 수 예측하기</vt:lpstr>
      <vt:lpstr>문제정의 </vt:lpstr>
      <vt:lpstr>데이터 전처리 </vt:lpstr>
      <vt:lpstr>종속, 독립변수 탐색</vt:lpstr>
      <vt:lpstr>문자형인 장르  차이 탐색 </vt:lpstr>
      <vt:lpstr>문자형인  감독  차이 탐색 </vt:lpstr>
      <vt:lpstr>모델링 전 전처리</vt:lpstr>
      <vt:lpstr>다중공선성 판단</vt:lpstr>
      <vt:lpstr>회귀모델링</vt:lpstr>
      <vt:lpstr>유의성 검정</vt:lpstr>
      <vt:lpstr>모델의 시각화 및  성능평가</vt:lpstr>
      <vt:lpstr>감사합니다.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관객 수 예측하기</dc:title>
  <dc:creator>안은정</dc:creator>
  <cp:lastModifiedBy>안은정</cp:lastModifiedBy>
  <cp:revision>11</cp:revision>
  <dcterms:created xsi:type="dcterms:W3CDTF">2023-04-07T04:53:47Z</dcterms:created>
  <dcterms:modified xsi:type="dcterms:W3CDTF">2023-04-18T03:52:33Z</dcterms:modified>
</cp:coreProperties>
</file>